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0" r:id="rId4"/>
  </p:sldMasterIdLst>
  <p:notesMasterIdLst>
    <p:notesMasterId r:id="rId25"/>
  </p:notesMasterIdLst>
  <p:handoutMasterIdLst>
    <p:handoutMasterId r:id="rId26"/>
  </p:handoutMasterIdLst>
  <p:sldIdLst>
    <p:sldId id="277" r:id="rId5"/>
    <p:sldId id="305" r:id="rId6"/>
    <p:sldId id="382" r:id="rId7"/>
    <p:sldId id="354" r:id="rId8"/>
    <p:sldId id="263" r:id="rId9"/>
    <p:sldId id="289" r:id="rId10"/>
    <p:sldId id="381" r:id="rId11"/>
    <p:sldId id="378" r:id="rId12"/>
    <p:sldId id="390" r:id="rId13"/>
    <p:sldId id="388" r:id="rId14"/>
    <p:sldId id="261" r:id="rId15"/>
    <p:sldId id="391" r:id="rId16"/>
    <p:sldId id="392" r:id="rId17"/>
    <p:sldId id="385" r:id="rId18"/>
    <p:sldId id="389" r:id="rId19"/>
    <p:sldId id="386" r:id="rId20"/>
    <p:sldId id="379" r:id="rId21"/>
    <p:sldId id="387" r:id="rId22"/>
    <p:sldId id="380" r:id="rId23"/>
    <p:sldId id="35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BD9202AE-A056-8794-FEAA-FE9C14F0F178}" name="Ashley Byerley" initials="AB" userId="S::abyerley@semswa.org::d648f2db-43cb-4583-bb35-4c5923977d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102" d="100"/>
          <a:sy n="102" d="100"/>
        </p:scale>
        <p:origin x="138" y="678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B4476-CFC0-4C46-8D8E-1CA04B7896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BDC9BA-50A3-44BA-A491-0BEEFA63372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1. Public Education and Outreach</a:t>
          </a:r>
        </a:p>
      </dgm:t>
    </dgm:pt>
    <dgm:pt modelId="{6B87495E-6915-4049-906B-169B6FC935FB}" type="parTrans" cxnId="{C0AA6227-9EF0-429A-BADE-F9C5C3BF1CD4}">
      <dgm:prSet/>
      <dgm:spPr/>
      <dgm:t>
        <a:bodyPr/>
        <a:lstStyle/>
        <a:p>
          <a:endParaRPr lang="en-US"/>
        </a:p>
      </dgm:t>
    </dgm:pt>
    <dgm:pt modelId="{6DED67C2-CF19-4AD0-A2FC-7DD25DA6D38F}" type="sibTrans" cxnId="{C0AA6227-9EF0-429A-BADE-F9C5C3BF1CD4}">
      <dgm:prSet/>
      <dgm:spPr/>
      <dgm:t>
        <a:bodyPr/>
        <a:lstStyle/>
        <a:p>
          <a:endParaRPr lang="en-US"/>
        </a:p>
      </dgm:t>
    </dgm:pt>
    <dgm:pt modelId="{FFB293E8-1CE3-4B34-808C-E3580AD38D0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3. Construction site management</a:t>
          </a:r>
        </a:p>
      </dgm:t>
    </dgm:pt>
    <dgm:pt modelId="{5F303265-C709-4A4D-B7FA-1F53D7F9D600}" type="parTrans" cxnId="{D7E96A87-2D1A-4FEC-99D7-371CFD42825F}">
      <dgm:prSet/>
      <dgm:spPr/>
      <dgm:t>
        <a:bodyPr/>
        <a:lstStyle/>
        <a:p>
          <a:endParaRPr lang="en-US"/>
        </a:p>
      </dgm:t>
    </dgm:pt>
    <dgm:pt modelId="{87154907-E274-4712-BDA2-16EC223CB3A2}" type="sibTrans" cxnId="{D7E96A87-2D1A-4FEC-99D7-371CFD42825F}">
      <dgm:prSet/>
      <dgm:spPr/>
      <dgm:t>
        <a:bodyPr/>
        <a:lstStyle/>
        <a:p>
          <a:endParaRPr lang="en-US"/>
        </a:p>
      </dgm:t>
    </dgm:pt>
    <dgm:pt modelId="{D177AEFE-9E6C-4550-B9F1-A5B1739115F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4. Post-construction site management</a:t>
          </a:r>
        </a:p>
      </dgm:t>
    </dgm:pt>
    <dgm:pt modelId="{2A683EBF-A263-4110-B7FD-44C3214B444D}" type="parTrans" cxnId="{836D306E-19F4-4457-934B-1123F5F87218}">
      <dgm:prSet/>
      <dgm:spPr/>
      <dgm:t>
        <a:bodyPr/>
        <a:lstStyle/>
        <a:p>
          <a:endParaRPr lang="en-US"/>
        </a:p>
      </dgm:t>
    </dgm:pt>
    <dgm:pt modelId="{2665D775-3EC7-4D36-949B-673023158BE5}" type="sibTrans" cxnId="{836D306E-19F4-4457-934B-1123F5F87218}">
      <dgm:prSet/>
      <dgm:spPr/>
      <dgm:t>
        <a:bodyPr/>
        <a:lstStyle/>
        <a:p>
          <a:endParaRPr lang="en-US"/>
        </a:p>
      </dgm:t>
    </dgm:pt>
    <dgm:pt modelId="{7212736A-14BA-4CE6-8F95-4FB8CF8AEF92}">
      <dgm:prSet/>
      <dgm:spPr>
        <a:solidFill>
          <a:srgbClr val="0070C0"/>
        </a:solidFill>
        <a:ln w="76200">
          <a:solidFill>
            <a:srgbClr val="FFFF00"/>
          </a:solidFill>
        </a:ln>
      </dgm:spPr>
      <dgm:t>
        <a:bodyPr/>
        <a:lstStyle/>
        <a:p>
          <a:pPr algn="ctr"/>
          <a:r>
            <a:rPr lang="en-US" dirty="0"/>
            <a:t>5. Good Housekeeping and Municipal Operations</a:t>
          </a:r>
        </a:p>
      </dgm:t>
    </dgm:pt>
    <dgm:pt modelId="{168A80C8-F149-451B-8181-CE31D39EB9B5}" type="parTrans" cxnId="{983FA3A8-EBAD-4B34-BB97-A5EA7ED8BE2B}">
      <dgm:prSet/>
      <dgm:spPr/>
      <dgm:t>
        <a:bodyPr/>
        <a:lstStyle/>
        <a:p>
          <a:endParaRPr lang="en-US"/>
        </a:p>
      </dgm:t>
    </dgm:pt>
    <dgm:pt modelId="{349AEEB2-D98C-4907-A317-2E5433FBB9FE}" type="sibTrans" cxnId="{983FA3A8-EBAD-4B34-BB97-A5EA7ED8BE2B}">
      <dgm:prSet/>
      <dgm:spPr/>
      <dgm:t>
        <a:bodyPr/>
        <a:lstStyle/>
        <a:p>
          <a:endParaRPr lang="en-US"/>
        </a:p>
      </dgm:t>
    </dgm:pt>
    <dgm:pt modelId="{B52AB032-4D52-4D26-A8E0-A7D777A09DA4}">
      <dgm:prSet/>
      <dgm:spPr>
        <a:solidFill>
          <a:schemeClr val="accent6">
            <a:lumMod val="75000"/>
          </a:schemeClr>
        </a:solidFill>
        <a:ln w="28575">
          <a:noFill/>
        </a:ln>
      </dgm:spPr>
      <dgm:t>
        <a:bodyPr/>
        <a:lstStyle/>
        <a:p>
          <a:r>
            <a:rPr lang="en-US" dirty="0"/>
            <a:t>2. Illicit Discharge Detection and Elimination</a:t>
          </a:r>
        </a:p>
      </dgm:t>
    </dgm:pt>
    <dgm:pt modelId="{C2EA6552-B547-47A6-AF8E-74ED3A9BFCF5}" type="sibTrans" cxnId="{BB1ED75C-A440-4C6B-A1D9-D1375C35541D}">
      <dgm:prSet/>
      <dgm:spPr/>
      <dgm:t>
        <a:bodyPr/>
        <a:lstStyle/>
        <a:p>
          <a:endParaRPr lang="en-US"/>
        </a:p>
      </dgm:t>
    </dgm:pt>
    <dgm:pt modelId="{819100FD-80D6-4F18-AAB4-DA2FCFC57176}" type="parTrans" cxnId="{BB1ED75C-A440-4C6B-A1D9-D1375C35541D}">
      <dgm:prSet/>
      <dgm:spPr/>
      <dgm:t>
        <a:bodyPr/>
        <a:lstStyle/>
        <a:p>
          <a:endParaRPr lang="en-US"/>
        </a:p>
      </dgm:t>
    </dgm:pt>
    <dgm:pt modelId="{84DCE9C0-E84E-4A2D-BA86-FD2EE89AEAF8}" type="pres">
      <dgm:prSet presAssocID="{0A5B4476-CFC0-4C46-8D8E-1CA04B789662}" presName="diagram" presStyleCnt="0">
        <dgm:presLayoutVars>
          <dgm:dir/>
          <dgm:resizeHandles val="exact"/>
        </dgm:presLayoutVars>
      </dgm:prSet>
      <dgm:spPr/>
    </dgm:pt>
    <dgm:pt modelId="{34AB4B5E-8353-4A0A-A01E-10C1401E0563}" type="pres">
      <dgm:prSet presAssocID="{0BBDC9BA-50A3-44BA-A491-0BEEFA63372E}" presName="node" presStyleLbl="node1" presStyleIdx="0" presStyleCnt="5">
        <dgm:presLayoutVars>
          <dgm:bulletEnabled val="1"/>
        </dgm:presLayoutVars>
      </dgm:prSet>
      <dgm:spPr/>
    </dgm:pt>
    <dgm:pt modelId="{A8F0CEF2-EC0F-465D-8C61-9CC5F86BA4A2}" type="pres">
      <dgm:prSet presAssocID="{6DED67C2-CF19-4AD0-A2FC-7DD25DA6D38F}" presName="sibTrans" presStyleCnt="0"/>
      <dgm:spPr/>
    </dgm:pt>
    <dgm:pt modelId="{C31C8C88-D75C-404F-8E7F-4A17CCE9A842}" type="pres">
      <dgm:prSet presAssocID="{B52AB032-4D52-4D26-A8E0-A7D777A09DA4}" presName="node" presStyleLbl="node1" presStyleIdx="1" presStyleCnt="5">
        <dgm:presLayoutVars>
          <dgm:bulletEnabled val="1"/>
        </dgm:presLayoutVars>
      </dgm:prSet>
      <dgm:spPr/>
    </dgm:pt>
    <dgm:pt modelId="{8BB69187-BDDF-4EC4-A52A-6528F4A4FE27}" type="pres">
      <dgm:prSet presAssocID="{C2EA6552-B547-47A6-AF8E-74ED3A9BFCF5}" presName="sibTrans" presStyleCnt="0"/>
      <dgm:spPr/>
    </dgm:pt>
    <dgm:pt modelId="{95888C83-CC67-4E2F-BED6-8CCB14E1143E}" type="pres">
      <dgm:prSet presAssocID="{FFB293E8-1CE3-4B34-808C-E3580AD38D03}" presName="node" presStyleLbl="node1" presStyleIdx="2" presStyleCnt="5">
        <dgm:presLayoutVars>
          <dgm:bulletEnabled val="1"/>
        </dgm:presLayoutVars>
      </dgm:prSet>
      <dgm:spPr/>
    </dgm:pt>
    <dgm:pt modelId="{03DF8CBD-B2DB-4EF5-9882-7C405150AC70}" type="pres">
      <dgm:prSet presAssocID="{87154907-E274-4712-BDA2-16EC223CB3A2}" presName="sibTrans" presStyleCnt="0"/>
      <dgm:spPr/>
    </dgm:pt>
    <dgm:pt modelId="{205C7CA4-B75D-4BC9-9E45-CA87E065037B}" type="pres">
      <dgm:prSet presAssocID="{D177AEFE-9E6C-4550-B9F1-A5B1739115FD}" presName="node" presStyleLbl="node1" presStyleIdx="3" presStyleCnt="5">
        <dgm:presLayoutVars>
          <dgm:bulletEnabled val="1"/>
        </dgm:presLayoutVars>
      </dgm:prSet>
      <dgm:spPr/>
    </dgm:pt>
    <dgm:pt modelId="{7AF4FC0F-E478-4C94-954A-2C491FE6E186}" type="pres">
      <dgm:prSet presAssocID="{2665D775-3EC7-4D36-949B-673023158BE5}" presName="sibTrans" presStyleCnt="0"/>
      <dgm:spPr/>
    </dgm:pt>
    <dgm:pt modelId="{CED6A77B-746E-473F-AB7E-48FA9874B85A}" type="pres">
      <dgm:prSet presAssocID="{7212736A-14BA-4CE6-8F95-4FB8CF8AEF92}" presName="node" presStyleLbl="node1" presStyleIdx="4" presStyleCnt="5">
        <dgm:presLayoutVars>
          <dgm:bulletEnabled val="1"/>
        </dgm:presLayoutVars>
      </dgm:prSet>
      <dgm:spPr/>
    </dgm:pt>
  </dgm:ptLst>
  <dgm:cxnLst>
    <dgm:cxn modelId="{C0AA6227-9EF0-429A-BADE-F9C5C3BF1CD4}" srcId="{0A5B4476-CFC0-4C46-8D8E-1CA04B789662}" destId="{0BBDC9BA-50A3-44BA-A491-0BEEFA63372E}" srcOrd="0" destOrd="0" parTransId="{6B87495E-6915-4049-906B-169B6FC935FB}" sibTransId="{6DED67C2-CF19-4AD0-A2FC-7DD25DA6D38F}"/>
    <dgm:cxn modelId="{BB1ED75C-A440-4C6B-A1D9-D1375C35541D}" srcId="{0A5B4476-CFC0-4C46-8D8E-1CA04B789662}" destId="{B52AB032-4D52-4D26-A8E0-A7D777A09DA4}" srcOrd="1" destOrd="0" parTransId="{819100FD-80D6-4F18-AAB4-DA2FCFC57176}" sibTransId="{C2EA6552-B547-47A6-AF8E-74ED3A9BFCF5}"/>
    <dgm:cxn modelId="{836D306E-19F4-4457-934B-1123F5F87218}" srcId="{0A5B4476-CFC0-4C46-8D8E-1CA04B789662}" destId="{D177AEFE-9E6C-4550-B9F1-A5B1739115FD}" srcOrd="3" destOrd="0" parTransId="{2A683EBF-A263-4110-B7FD-44C3214B444D}" sibTransId="{2665D775-3EC7-4D36-949B-673023158BE5}"/>
    <dgm:cxn modelId="{5021A252-88B7-4AD4-894D-9589EEC61436}" type="presOf" srcId="{FFB293E8-1CE3-4B34-808C-E3580AD38D03}" destId="{95888C83-CC67-4E2F-BED6-8CCB14E1143E}" srcOrd="0" destOrd="0" presId="urn:microsoft.com/office/officeart/2005/8/layout/default"/>
    <dgm:cxn modelId="{4EBC337A-FE2C-482E-B803-3462357E50D8}" type="presOf" srcId="{0A5B4476-CFC0-4C46-8D8E-1CA04B789662}" destId="{84DCE9C0-E84E-4A2D-BA86-FD2EE89AEAF8}" srcOrd="0" destOrd="0" presId="urn:microsoft.com/office/officeart/2005/8/layout/default"/>
    <dgm:cxn modelId="{D7E96A87-2D1A-4FEC-99D7-371CFD42825F}" srcId="{0A5B4476-CFC0-4C46-8D8E-1CA04B789662}" destId="{FFB293E8-1CE3-4B34-808C-E3580AD38D03}" srcOrd="2" destOrd="0" parTransId="{5F303265-C709-4A4D-B7FA-1F53D7F9D600}" sibTransId="{87154907-E274-4712-BDA2-16EC223CB3A2}"/>
    <dgm:cxn modelId="{FA23969D-FCBA-4668-B75B-467BC62B580B}" type="presOf" srcId="{B52AB032-4D52-4D26-A8E0-A7D777A09DA4}" destId="{C31C8C88-D75C-404F-8E7F-4A17CCE9A842}" srcOrd="0" destOrd="0" presId="urn:microsoft.com/office/officeart/2005/8/layout/default"/>
    <dgm:cxn modelId="{983FA3A8-EBAD-4B34-BB97-A5EA7ED8BE2B}" srcId="{0A5B4476-CFC0-4C46-8D8E-1CA04B789662}" destId="{7212736A-14BA-4CE6-8F95-4FB8CF8AEF92}" srcOrd="4" destOrd="0" parTransId="{168A80C8-F149-451B-8181-CE31D39EB9B5}" sibTransId="{349AEEB2-D98C-4907-A317-2E5433FBB9FE}"/>
    <dgm:cxn modelId="{164FEAB0-26C1-4F87-A2F4-E45CD5ED2392}" type="presOf" srcId="{D177AEFE-9E6C-4550-B9F1-A5B1739115FD}" destId="{205C7CA4-B75D-4BC9-9E45-CA87E065037B}" srcOrd="0" destOrd="0" presId="urn:microsoft.com/office/officeart/2005/8/layout/default"/>
    <dgm:cxn modelId="{5C2C45EE-05FF-43B5-A437-9B4E565A2735}" type="presOf" srcId="{0BBDC9BA-50A3-44BA-A491-0BEEFA63372E}" destId="{34AB4B5E-8353-4A0A-A01E-10C1401E0563}" srcOrd="0" destOrd="0" presId="urn:microsoft.com/office/officeart/2005/8/layout/default"/>
    <dgm:cxn modelId="{68ED7CFE-A770-4F1B-8EF6-410C534598B1}" type="presOf" srcId="{7212736A-14BA-4CE6-8F95-4FB8CF8AEF92}" destId="{CED6A77B-746E-473F-AB7E-48FA9874B85A}" srcOrd="0" destOrd="0" presId="urn:microsoft.com/office/officeart/2005/8/layout/default"/>
    <dgm:cxn modelId="{BF3FB324-30AC-4EAB-853F-6C83F4EA6A55}" type="presParOf" srcId="{84DCE9C0-E84E-4A2D-BA86-FD2EE89AEAF8}" destId="{34AB4B5E-8353-4A0A-A01E-10C1401E0563}" srcOrd="0" destOrd="0" presId="urn:microsoft.com/office/officeart/2005/8/layout/default"/>
    <dgm:cxn modelId="{3BC61CEA-3B74-4D5A-98B7-FDE787F8CBA3}" type="presParOf" srcId="{84DCE9C0-E84E-4A2D-BA86-FD2EE89AEAF8}" destId="{A8F0CEF2-EC0F-465D-8C61-9CC5F86BA4A2}" srcOrd="1" destOrd="0" presId="urn:microsoft.com/office/officeart/2005/8/layout/default"/>
    <dgm:cxn modelId="{F4DA2B6A-918B-4FEA-9DD4-3A69B99164AB}" type="presParOf" srcId="{84DCE9C0-E84E-4A2D-BA86-FD2EE89AEAF8}" destId="{C31C8C88-D75C-404F-8E7F-4A17CCE9A842}" srcOrd="2" destOrd="0" presId="urn:microsoft.com/office/officeart/2005/8/layout/default"/>
    <dgm:cxn modelId="{84F1C115-704A-416A-B5B5-CAC6D591E5AB}" type="presParOf" srcId="{84DCE9C0-E84E-4A2D-BA86-FD2EE89AEAF8}" destId="{8BB69187-BDDF-4EC4-A52A-6528F4A4FE27}" srcOrd="3" destOrd="0" presId="urn:microsoft.com/office/officeart/2005/8/layout/default"/>
    <dgm:cxn modelId="{863522C7-D808-42A2-9515-FCC3D5416A95}" type="presParOf" srcId="{84DCE9C0-E84E-4A2D-BA86-FD2EE89AEAF8}" destId="{95888C83-CC67-4E2F-BED6-8CCB14E1143E}" srcOrd="4" destOrd="0" presId="urn:microsoft.com/office/officeart/2005/8/layout/default"/>
    <dgm:cxn modelId="{9E294D0F-5869-40AB-A7D4-F4990CD4A2C1}" type="presParOf" srcId="{84DCE9C0-E84E-4A2D-BA86-FD2EE89AEAF8}" destId="{03DF8CBD-B2DB-4EF5-9882-7C405150AC70}" srcOrd="5" destOrd="0" presId="urn:microsoft.com/office/officeart/2005/8/layout/default"/>
    <dgm:cxn modelId="{6122C5D2-F2D0-45E5-81D4-9935321E6177}" type="presParOf" srcId="{84DCE9C0-E84E-4A2D-BA86-FD2EE89AEAF8}" destId="{205C7CA4-B75D-4BC9-9E45-CA87E065037B}" srcOrd="6" destOrd="0" presId="urn:microsoft.com/office/officeart/2005/8/layout/default"/>
    <dgm:cxn modelId="{7D73837D-0776-41CE-BD69-192000F7BE9F}" type="presParOf" srcId="{84DCE9C0-E84E-4A2D-BA86-FD2EE89AEAF8}" destId="{7AF4FC0F-E478-4C94-954A-2C491FE6E186}" srcOrd="7" destOrd="0" presId="urn:microsoft.com/office/officeart/2005/8/layout/default"/>
    <dgm:cxn modelId="{85A0F4AB-04A0-4D83-886E-690280AEE017}" type="presParOf" srcId="{84DCE9C0-E84E-4A2D-BA86-FD2EE89AEAF8}" destId="{CED6A77B-746E-473F-AB7E-48FA9874B85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B4B5E-8353-4A0A-A01E-10C1401E0563}">
      <dsp:nvSpPr>
        <dsp:cNvPr id="0" name=""/>
        <dsp:cNvSpPr/>
      </dsp:nvSpPr>
      <dsp:spPr>
        <a:xfrm>
          <a:off x="549" y="764701"/>
          <a:ext cx="2141216" cy="1284729"/>
        </a:xfrm>
        <a:prstGeom prst="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1. Public Education and Outreach</a:t>
          </a:r>
        </a:p>
      </dsp:txBody>
      <dsp:txXfrm>
        <a:off x="549" y="764701"/>
        <a:ext cx="2141216" cy="1284729"/>
      </dsp:txXfrm>
    </dsp:sp>
    <dsp:sp modelId="{C31C8C88-D75C-404F-8E7F-4A17CCE9A842}">
      <dsp:nvSpPr>
        <dsp:cNvPr id="0" name=""/>
        <dsp:cNvSpPr/>
      </dsp:nvSpPr>
      <dsp:spPr>
        <a:xfrm>
          <a:off x="2355887" y="764701"/>
          <a:ext cx="2141216" cy="1284729"/>
        </a:xfrm>
        <a:prstGeom prst="rect">
          <a:avLst/>
        </a:prstGeom>
        <a:solidFill>
          <a:schemeClr val="accent6">
            <a:lumMod val="75000"/>
          </a:schemeClr>
        </a:solidFill>
        <a:ln w="285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2. Illicit Discharge Detection and Elimination</a:t>
          </a:r>
        </a:p>
      </dsp:txBody>
      <dsp:txXfrm>
        <a:off x="2355887" y="764701"/>
        <a:ext cx="2141216" cy="1284729"/>
      </dsp:txXfrm>
    </dsp:sp>
    <dsp:sp modelId="{95888C83-CC67-4E2F-BED6-8CCB14E1143E}">
      <dsp:nvSpPr>
        <dsp:cNvPr id="0" name=""/>
        <dsp:cNvSpPr/>
      </dsp:nvSpPr>
      <dsp:spPr>
        <a:xfrm>
          <a:off x="549" y="2263553"/>
          <a:ext cx="2141216" cy="1284729"/>
        </a:xfrm>
        <a:prstGeom prst="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3. Construction site management</a:t>
          </a:r>
        </a:p>
      </dsp:txBody>
      <dsp:txXfrm>
        <a:off x="549" y="2263553"/>
        <a:ext cx="2141216" cy="1284729"/>
      </dsp:txXfrm>
    </dsp:sp>
    <dsp:sp modelId="{205C7CA4-B75D-4BC9-9E45-CA87E065037B}">
      <dsp:nvSpPr>
        <dsp:cNvPr id="0" name=""/>
        <dsp:cNvSpPr/>
      </dsp:nvSpPr>
      <dsp:spPr>
        <a:xfrm>
          <a:off x="2355887" y="2263553"/>
          <a:ext cx="2141216" cy="1284729"/>
        </a:xfrm>
        <a:prstGeom prst="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4. Post-construction site management</a:t>
          </a:r>
        </a:p>
      </dsp:txBody>
      <dsp:txXfrm>
        <a:off x="2355887" y="2263553"/>
        <a:ext cx="2141216" cy="1284729"/>
      </dsp:txXfrm>
    </dsp:sp>
    <dsp:sp modelId="{CED6A77B-746E-473F-AB7E-48FA9874B85A}">
      <dsp:nvSpPr>
        <dsp:cNvPr id="0" name=""/>
        <dsp:cNvSpPr/>
      </dsp:nvSpPr>
      <dsp:spPr>
        <a:xfrm>
          <a:off x="1178218" y="3762405"/>
          <a:ext cx="2141216" cy="1284729"/>
        </a:xfrm>
        <a:prstGeom prst="rect">
          <a:avLst/>
        </a:prstGeom>
        <a:solidFill>
          <a:srgbClr val="0070C0"/>
        </a:solidFill>
        <a:ln w="76200" cap="rnd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5. Good Housekeeping and Municipal Operations</a:t>
          </a:r>
        </a:p>
      </dsp:txBody>
      <dsp:txXfrm>
        <a:off x="1178218" y="3762405"/>
        <a:ext cx="2141216" cy="1284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Again- what should this look like in practice? I’m going to outline some of the specific permit requirements for this program and how it relates to us on a day-to-day.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A3C7A-C7AC-4E1E-8002-0D67D491E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1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Commercial/industrial areas; old areas; Repeated</a:t>
            </a:r>
            <a:r>
              <a:rPr lang="en-US" baseline="0" dirty="0"/>
              <a:t> complaints; </a:t>
            </a:r>
            <a:r>
              <a:rPr lang="en-US" dirty="0"/>
              <a:t>WQ sampling</a:t>
            </a:r>
            <a:r>
              <a:rPr lang="en-US" baseline="0" dirty="0"/>
              <a:t> data indicators;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A3C7A-C7AC-4E1E-8002-0D67D491E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1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8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8772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60144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71691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12548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90441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35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26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514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7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7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5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5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6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70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6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0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0A1-C5CC-413E-88EE-0ABE05DE2F15}" type="datetimeFigureOut">
              <a:rPr lang="en-US" smtClean="0"/>
              <a:t>1/11/2024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7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0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900" r:id="rId18"/>
    <p:sldLayoutId id="2147483902" r:id="rId19"/>
    <p:sldLayoutId id="2147483651" r:id="rId20"/>
    <p:sldLayoutId id="2147483652" r:id="rId21"/>
    <p:sldLayoutId id="2147483662" r:id="rId22"/>
    <p:sldLayoutId id="2147483903" r:id="rId2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2" b="7812"/>
          <a:stretch/>
        </p:blipFill>
        <p:spPr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FC3A170-C08D-49E1-136F-241957CA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5257"/>
          </a:xfrm>
          <a:noFill/>
        </p:spPr>
        <p:txBody>
          <a:bodyPr>
            <a:noAutofit/>
          </a:bodyPr>
          <a:lstStyle/>
          <a:p>
            <a:r>
              <a:rPr lang="en-US" sz="4800" u="sng" dirty="0">
                <a:solidFill>
                  <a:srgbClr val="002060"/>
                </a:solidFill>
              </a:rPr>
              <a:t>SEMSWA </a:t>
            </a:r>
            <a:r>
              <a:rPr lang="en-US" sz="4800" u="sng" dirty="0" err="1">
                <a:solidFill>
                  <a:srgbClr val="002060"/>
                </a:solidFill>
              </a:rPr>
              <a:t>Vactor</a:t>
            </a:r>
            <a:r>
              <a:rPr lang="en-US" sz="4800" u="sng" dirty="0">
                <a:solidFill>
                  <a:srgbClr val="002060"/>
                </a:solidFill>
              </a:rPr>
              <a:t> waste </a:t>
            </a:r>
            <a:br>
              <a:rPr lang="en-US" sz="4800" u="sng" dirty="0">
                <a:solidFill>
                  <a:srgbClr val="002060"/>
                </a:solidFill>
              </a:rPr>
            </a:br>
            <a:r>
              <a:rPr lang="en-US" sz="4800" u="sng" dirty="0">
                <a:solidFill>
                  <a:srgbClr val="002060"/>
                </a:solidFill>
              </a:rPr>
              <a:t>Facility overview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D1B0AAE-F1F8-604C-E1C4-064E5B88B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306216"/>
            <a:ext cx="12192000" cy="15896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James Linden and Britni Kahler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SEMSWA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64" y="302271"/>
            <a:ext cx="801162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30" y="1048658"/>
            <a:ext cx="7307451" cy="370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800" dirty="0"/>
              <a:t>The facility’s washout bay has two chambers. SEMSWA’s vac truck waste is dumped into a primary chamber that is designed to hold solid waste, and allows liquid waste to filter into a secondary chamber within the washout bay.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overed area with snow and ice&#10;&#10;Description automatically generated">
            <a:extLst>
              <a:ext uri="{FF2B5EF4-FFF2-40B4-BE49-F238E27FC236}">
                <a16:creationId xmlns:a16="http://schemas.microsoft.com/office/drawing/2014/main" id="{BA7DF99A-0392-29B1-866F-8FC058C97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3" y="3184453"/>
            <a:ext cx="3599273" cy="2699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concrete structure with water in it&#10;&#10;Description automatically generated with medium confidence">
            <a:extLst>
              <a:ext uri="{FF2B5EF4-FFF2-40B4-BE49-F238E27FC236}">
                <a16:creationId xmlns:a16="http://schemas.microsoft.com/office/drawing/2014/main" id="{0BA4328D-C87B-D8F1-DF41-263DB54BE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59" y="3184453"/>
            <a:ext cx="3599273" cy="2699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wooden pole in a muddy area&#10;&#10;Description automatically generated with medium confidence">
            <a:extLst>
              <a:ext uri="{FF2B5EF4-FFF2-40B4-BE49-F238E27FC236}">
                <a16:creationId xmlns:a16="http://schemas.microsoft.com/office/drawing/2014/main" id="{A36CE0C5-A8F2-6621-C602-5DD4123F9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29482" y="2280379"/>
            <a:ext cx="4506909" cy="3380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254F60-4262-8BB7-4B4B-477170B6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847" y="4534180"/>
            <a:ext cx="469433" cy="1036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6BC9E3-1912-F64A-F6C5-0883FF6B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66350" y="4066927"/>
            <a:ext cx="469433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4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49" y="145253"/>
            <a:ext cx="82607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066" y="1012213"/>
            <a:ext cx="5871275" cy="370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Liquid waste from the second chamber of the washout bay then passes through a weir plate to a 4” PVC connection that feeds into a below ground sand-oil separator </a:t>
            </a:r>
          </a:p>
          <a:p>
            <a:pPr marL="457200" lvl="1" indent="0" algn="ctr">
              <a:buNone/>
            </a:pP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3633" y="2399175"/>
            <a:ext cx="5542072" cy="4156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concrete wall with a door&#10;&#10;Description automatically generated">
            <a:extLst>
              <a:ext uri="{FF2B5EF4-FFF2-40B4-BE49-F238E27FC236}">
                <a16:creationId xmlns:a16="http://schemas.microsoft.com/office/drawing/2014/main" id="{8A4EFF68-C4DC-D936-4F9A-86E53CA1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297" y="2399174"/>
            <a:ext cx="5542073" cy="4156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702E53A3-E5FD-F5AA-C8B2-1A4907A720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15158" y="4163611"/>
            <a:ext cx="2394488" cy="627679"/>
          </a:xfrm>
          <a:prstGeom prst="curvedConnector3">
            <a:avLst>
              <a:gd name="adj1" fmla="val 3349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44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299" y="180507"/>
            <a:ext cx="82607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24" y="1501307"/>
            <a:ext cx="5871275" cy="370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Liquid waste from the second chamber of the washout bay through a weir plate to a 4” PVC and steel screen to further filter solids.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oncrete wall with a door&#10;&#10;Description automatically generated">
            <a:extLst>
              <a:ext uri="{FF2B5EF4-FFF2-40B4-BE49-F238E27FC236}">
                <a16:creationId xmlns:a16="http://schemas.microsoft.com/office/drawing/2014/main" id="{8A4EFF68-C4DC-D936-4F9A-86E53CA14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76" y="2931910"/>
            <a:ext cx="4632769" cy="3474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2E30E-3E3A-266E-3323-7AB4B9223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76" y="950851"/>
            <a:ext cx="5554997" cy="2402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8682C8-2611-2A03-F1FE-4D57A5C61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300" y="3895620"/>
            <a:ext cx="5316173" cy="293852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14D31E-B1DA-0C49-271F-409BF51CBFD4}"/>
              </a:ext>
            </a:extLst>
          </p:cNvPr>
          <p:cNvCxnSpPr>
            <a:cxnSpLocks/>
          </p:cNvCxnSpPr>
          <p:nvPr/>
        </p:nvCxnSpPr>
        <p:spPr>
          <a:xfrm flipV="1">
            <a:off x="5153186" y="2152024"/>
            <a:ext cx="1045390" cy="606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BD21E4-5B8F-CF09-F75B-D48DF38E51B0}"/>
              </a:ext>
            </a:extLst>
          </p:cNvPr>
          <p:cNvCxnSpPr>
            <a:cxnSpLocks/>
          </p:cNvCxnSpPr>
          <p:nvPr/>
        </p:nvCxnSpPr>
        <p:spPr>
          <a:xfrm flipH="1">
            <a:off x="9141446" y="3581120"/>
            <a:ext cx="1" cy="5424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7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49" y="145253"/>
            <a:ext cx="82607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0474" y="1109111"/>
            <a:ext cx="3789337" cy="284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2AA0B6-EC0C-2DC3-E6B6-7FA784138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6" y="4190337"/>
            <a:ext cx="11489698" cy="2548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BAE0BE-495A-F11C-5732-4A8D335E6A95}"/>
              </a:ext>
            </a:extLst>
          </p:cNvPr>
          <p:cNvSpPr txBox="1"/>
          <p:nvPr/>
        </p:nvSpPr>
        <p:spPr>
          <a:xfrm>
            <a:off x="1053715" y="1466053"/>
            <a:ext cx="4694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Liquid waste that discharges from the washout bay flows through the </a:t>
            </a:r>
            <a:r>
              <a:rPr lang="en-US" sz="2400" dirty="0">
                <a:solidFill>
                  <a:schemeClr val="tx1"/>
                </a:solidFill>
              </a:rPr>
              <a:t>4” PVC behind the weir plate and into a sand/oil interceptor.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097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4" y="255532"/>
            <a:ext cx="831272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6182"/>
            <a:ext cx="5631599" cy="370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</a:rPr>
              <a:t>A sand/oil interceptor is located below grade on the north side of the washout bay</a:t>
            </a:r>
            <a:endParaRPr lang="en-US" sz="28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C99AF068-97A3-E0E6-BD41-D97BDA0B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732" y="1773386"/>
            <a:ext cx="5987474" cy="21427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DABD4E0D-5C87-199A-010D-C071DB50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4" y="3346618"/>
            <a:ext cx="4971785" cy="323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56F4F2-A481-51C3-8F68-0A96CD7F4146}"/>
              </a:ext>
            </a:extLst>
          </p:cNvPr>
          <p:cNvSpPr/>
          <p:nvPr/>
        </p:nvSpPr>
        <p:spPr>
          <a:xfrm>
            <a:off x="1985818" y="3740727"/>
            <a:ext cx="2484582" cy="7204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E34071-BC6D-DCB0-110A-B1BB520EE5D1}"/>
              </a:ext>
            </a:extLst>
          </p:cNvPr>
          <p:cNvCxnSpPr>
            <a:cxnSpLocks/>
          </p:cNvCxnSpPr>
          <p:nvPr/>
        </p:nvCxnSpPr>
        <p:spPr>
          <a:xfrm flipV="1">
            <a:off x="4325215" y="3029527"/>
            <a:ext cx="1385724" cy="711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200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45" y="176160"/>
            <a:ext cx="82607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397" y="1007062"/>
            <a:ext cx="8694549" cy="11276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002060"/>
                </a:solidFill>
              </a:rPr>
              <a:t>A sump pump is utilized to extract water from the sand/oil separator into a 3” PVC pipe that ties into an existing sanitary manhole </a:t>
            </a:r>
            <a:endParaRPr lang="en-US" sz="24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00786" y="2231204"/>
            <a:ext cx="5542072" cy="3211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EFF68-C4DC-D936-4F9A-86E53CA1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5039" y="2314670"/>
            <a:ext cx="4069557" cy="4156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25ADAA-A6B1-FA21-B500-8B13AB3C2380}"/>
              </a:ext>
            </a:extLst>
          </p:cNvPr>
          <p:cNvSpPr/>
          <p:nvPr/>
        </p:nvSpPr>
        <p:spPr>
          <a:xfrm>
            <a:off x="7970982" y="4392947"/>
            <a:ext cx="720486" cy="714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2CEAC8-2BC8-0121-4DBF-BD36B1F7235C}"/>
              </a:ext>
            </a:extLst>
          </p:cNvPr>
          <p:cNvSpPr/>
          <p:nvPr/>
        </p:nvSpPr>
        <p:spPr>
          <a:xfrm>
            <a:off x="6400786" y="3694545"/>
            <a:ext cx="446620" cy="41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9F78C5-8752-58E3-32DA-8FF0E8581657}"/>
              </a:ext>
            </a:extLst>
          </p:cNvPr>
          <p:cNvSpPr/>
          <p:nvPr/>
        </p:nvSpPr>
        <p:spPr>
          <a:xfrm>
            <a:off x="3395992" y="3254352"/>
            <a:ext cx="1299069" cy="963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2CB707-B59B-BEE1-A240-27EF88FA77FA}"/>
              </a:ext>
            </a:extLst>
          </p:cNvPr>
          <p:cNvCxnSpPr>
            <a:cxnSpLocks/>
          </p:cNvCxnSpPr>
          <p:nvPr/>
        </p:nvCxnSpPr>
        <p:spPr>
          <a:xfrm flipH="1" flipV="1">
            <a:off x="4784436" y="3736325"/>
            <a:ext cx="1477819" cy="10072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37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74" y="302271"/>
            <a:ext cx="8697886" cy="13208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87" y="5615709"/>
            <a:ext cx="5651822" cy="748818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1900" dirty="0">
                <a:solidFill>
                  <a:schemeClr val="tx1"/>
                </a:solidFill>
              </a:rPr>
              <a:t>Liquid waste is discharged into ACWWA’s sanitary sewer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396" y="1401402"/>
            <a:ext cx="4232845" cy="4029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building under a roof&#10;&#10;Description automatically generated">
            <a:extLst>
              <a:ext uri="{FF2B5EF4-FFF2-40B4-BE49-F238E27FC236}">
                <a16:creationId xmlns:a16="http://schemas.microsoft.com/office/drawing/2014/main" id="{E30CC19C-5A50-5729-DA07-B5F4674D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14" y="1457780"/>
            <a:ext cx="5256586" cy="3942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88A06B-53D9-19CF-184B-0049D0CDC419}"/>
              </a:ext>
            </a:extLst>
          </p:cNvPr>
          <p:cNvSpPr txBox="1"/>
          <p:nvPr/>
        </p:nvSpPr>
        <p:spPr>
          <a:xfrm>
            <a:off x="6349514" y="5666952"/>
            <a:ext cx="537472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Solid waste is kept until dried, and then disposed of in a landfill </a:t>
            </a:r>
          </a:p>
        </p:txBody>
      </p:sp>
    </p:spTree>
    <p:extLst>
      <p:ext uri="{BB962C8B-B14F-4D97-AF65-F5344CB8AC3E}">
        <p14:creationId xmlns:p14="http://schemas.microsoft.com/office/powerpoint/2010/main" val="83789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E2CF2A-1F3A-B061-E88E-EDB0AD07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7" y="47526"/>
            <a:ext cx="10309739" cy="67629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0385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332111"/>
            <a:ext cx="845612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Facility:</a:t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400" dirty="0">
                <a:solidFill>
                  <a:srgbClr val="002060"/>
                </a:solidFill>
              </a:rPr>
              <a:t>Maintenance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25" y="2244476"/>
            <a:ext cx="5871275" cy="37037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Washout bays are typically cleaned out 1-2 times per year, as needed, and prior to municipal inspections. This may vary depending on workload.</a:t>
            </a:r>
          </a:p>
          <a:p>
            <a:pPr marL="0" indent="0" algn="ctr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Washout bays are cleaned out prior to becoming full to maintain storage capacity. </a:t>
            </a:r>
          </a:p>
          <a:p>
            <a:pPr marL="0" indent="0" algn="ctr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Sand-oil separator is also cleaned out approx.1-2 times per year, usually at the same time as washout bays</a:t>
            </a:r>
          </a:p>
          <a:p>
            <a:pPr marL="0" indent="0" algn="ctr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During maintenance visits, crews also operate a generator to power the sump pump that directs liquid waste to the sanitary manhole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 descr="A truck with a pipe attached to it&#10;&#10;Description automatically generated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92271"/>
            <a:ext cx="6012288" cy="400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720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914" y="287221"/>
            <a:ext cx="6532536" cy="13208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Runoff Control Plan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22" y="1038860"/>
            <a:ext cx="8097309" cy="2175828"/>
          </a:xfrm>
        </p:spPr>
        <p:txBody>
          <a:bodyPr>
            <a:normAutofit fontScale="92500" lnSpcReduction="20000"/>
          </a:bodyPr>
          <a:lstStyle/>
          <a:p>
            <a:pPr marL="0" marR="0" indent="0"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SEMSWA Vac Truck Facility is identified as its own “facility operation area”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the Peoria Service Center Runoff Control Plan, with the potential to contribute pollutants if control measures are not used.</a:t>
            </a:r>
          </a:p>
          <a:p>
            <a:pPr marL="0" marR="0" indent="0"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 designated 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vactor</a:t>
            </a: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truck waste disposal area located west of Stormwater Outfall #3 contains 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vactor</a:t>
            </a: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truck wastes from stormwater maintenance activities. This area is below grade, covered and concrete-lined to allow the 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vactor</a:t>
            </a: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truck waste to be contained temporarily before being disposed of at the landfill. Liquid waste is disposed of in the sanitary sewer. Solid wastes are dried and disposed of in a landfill.”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0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86" y="4715995"/>
            <a:ext cx="3282916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74E09A3D-3D3F-E6D6-C9B2-4B216CED5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710" y="845007"/>
            <a:ext cx="3324638" cy="5167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308DE-9051-C110-67CB-20C18FB4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6" y="3141224"/>
            <a:ext cx="7924963" cy="383025"/>
          </a:xfrm>
          <a:prstGeom prst="rect">
            <a:avLst/>
          </a:prstGeom>
        </p:spPr>
      </p:pic>
      <p:pic>
        <p:nvPicPr>
          <p:cNvPr id="9" name="Picture 8" descr="A screenshot of a chart&#10;&#10;Description automatically generated">
            <a:extLst>
              <a:ext uri="{FF2B5EF4-FFF2-40B4-BE49-F238E27FC236}">
                <a16:creationId xmlns:a16="http://schemas.microsoft.com/office/drawing/2014/main" id="{37D688F3-0545-46EA-56B8-3CF83253F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837" y="3714640"/>
            <a:ext cx="6110690" cy="31433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D9B3A6-A5DA-4270-BE5D-D659EEA23724}"/>
              </a:ext>
            </a:extLst>
          </p:cNvPr>
          <p:cNvCxnSpPr>
            <a:cxnSpLocks/>
          </p:cNvCxnSpPr>
          <p:nvPr/>
        </p:nvCxnSpPr>
        <p:spPr>
          <a:xfrm>
            <a:off x="7563173" y="3714640"/>
            <a:ext cx="2541722" cy="17562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F2CA662-247C-A1FF-576D-E394A0C0C3FD}"/>
              </a:ext>
            </a:extLst>
          </p:cNvPr>
          <p:cNvSpPr/>
          <p:nvPr/>
        </p:nvSpPr>
        <p:spPr>
          <a:xfrm>
            <a:off x="10102738" y="5356693"/>
            <a:ext cx="516425" cy="49391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CDD9-9D68-D7DA-311C-9AA70D19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59885"/>
            <a:ext cx="8744559" cy="1048982"/>
          </a:xfrm>
        </p:spPr>
        <p:txBody>
          <a:bodyPr anchor="ctr">
            <a:normAutofit/>
          </a:bodyPr>
          <a:lstStyle/>
          <a:p>
            <a:pPr algn="l"/>
            <a:r>
              <a:rPr lang="en-US" sz="4700" dirty="0">
                <a:solidFill>
                  <a:srgbClr val="002060"/>
                </a:solidFill>
              </a:rPr>
              <a:t>SEMSWA </a:t>
            </a:r>
            <a:r>
              <a:rPr lang="en-US" sz="4700" dirty="0" err="1">
                <a:solidFill>
                  <a:srgbClr val="002060"/>
                </a:solidFill>
              </a:rPr>
              <a:t>Vactor</a:t>
            </a:r>
            <a:r>
              <a:rPr lang="en-US" sz="4700" dirty="0">
                <a:solidFill>
                  <a:srgbClr val="002060"/>
                </a:solidFill>
              </a:rPr>
              <a:t> Waste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6502-9223-9955-F08F-0BCF132C3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707" y="2071870"/>
            <a:ext cx="8389148" cy="4698834"/>
          </a:xfrm>
        </p:spPr>
        <p:txBody>
          <a:bodyPr anchor="ctr">
            <a:normAutofit/>
          </a:bodyPr>
          <a:lstStyle/>
          <a:p>
            <a:pPr lvl="1"/>
            <a:r>
              <a:rPr lang="en-US" sz="2400" dirty="0"/>
              <a:t>SEMSWA’s vac truck operations &amp; service area</a:t>
            </a:r>
          </a:p>
          <a:p>
            <a:pPr lvl="1"/>
            <a:r>
              <a:rPr lang="en-US" sz="2400" dirty="0"/>
              <a:t>Facility Location</a:t>
            </a:r>
          </a:p>
          <a:p>
            <a:pPr lvl="1"/>
            <a:r>
              <a:rPr lang="en-US" sz="2400" dirty="0" err="1"/>
              <a:t>Vactor</a:t>
            </a:r>
            <a:r>
              <a:rPr lang="en-US" sz="2400" dirty="0"/>
              <a:t> Waste Facility </a:t>
            </a:r>
          </a:p>
          <a:p>
            <a:pPr lvl="2"/>
            <a:r>
              <a:rPr lang="en-US" sz="2000" dirty="0"/>
              <a:t>History</a:t>
            </a:r>
          </a:p>
          <a:p>
            <a:pPr lvl="2"/>
            <a:r>
              <a:rPr lang="en-US" sz="2000" dirty="0"/>
              <a:t>Design </a:t>
            </a:r>
          </a:p>
          <a:p>
            <a:pPr lvl="2"/>
            <a:r>
              <a:rPr lang="en-US" sz="2000" dirty="0"/>
              <a:t>Drainage</a:t>
            </a:r>
          </a:p>
          <a:p>
            <a:pPr lvl="2"/>
            <a:r>
              <a:rPr lang="en-US" sz="2000" dirty="0"/>
              <a:t>Routine Operations &amp; Maintenance</a:t>
            </a:r>
          </a:p>
          <a:p>
            <a:pPr lvl="1"/>
            <a:r>
              <a:rPr lang="en-US" sz="2400" dirty="0"/>
              <a:t>Runoff Control Plan</a:t>
            </a:r>
          </a:p>
          <a:p>
            <a:pPr lvl="1"/>
            <a:r>
              <a:rPr lang="en-US" sz="2400" dirty="0"/>
              <a:t>Q &amp; A</a:t>
            </a:r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498C17-F4E8-C851-385C-154E691D2C53}"/>
              </a:ext>
            </a:extLst>
          </p:cNvPr>
          <p:cNvSpPr txBox="1">
            <a:spLocks/>
          </p:cNvSpPr>
          <p:nvPr/>
        </p:nvSpPr>
        <p:spPr>
          <a:xfrm>
            <a:off x="2304439" y="1022888"/>
            <a:ext cx="5089543" cy="1048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700" dirty="0">
                <a:solidFill>
                  <a:srgbClr val="00206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0671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r="-1" b="909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Questions?</a:t>
            </a: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with a pipe attached to it&#10;&#10;Description automatically generated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" r="17520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SEMSWA Vac Truck Operations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69" y="2160589"/>
            <a:ext cx="3851122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SEMSWA’s </a:t>
            </a:r>
            <a:r>
              <a:rPr lang="en-US" sz="20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Vactor</a:t>
            </a:r>
            <a:r>
              <a:rPr lang="en-US" sz="2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Truck is used as part of the Municipal Operations program at SEMSWA for routine maintenance projects. </a:t>
            </a:r>
            <a:endParaRPr lang="en-US" sz="20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/>
              <a:t>The vac truck is used for cleaning sediment and debris from drains, inlets, pipes, and other storm infrastructure, and occasionally, hydro-excavating operations for locates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9BDDEFC-630B-4912-476F-C2390620A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26" y="419514"/>
            <a:ext cx="5422246" cy="137560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/>
              <a:t>SEMSWA’s service area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51672" y="272898"/>
            <a:ext cx="3973943" cy="182752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>
              <a:spcBef>
                <a:spcPts val="1000"/>
              </a:spcBef>
              <a:buFont typeface="Wingdings 3" charset="2"/>
              <a:buChar char=""/>
            </a:pPr>
            <a:r>
              <a:rPr lang="en-US" dirty="0"/>
              <a:t>Covers the City of Centennial and a portion of unincorporated Arapahoe County</a:t>
            </a:r>
          </a:p>
          <a:p>
            <a:pPr marL="285750" indent="-285750">
              <a:spcBef>
                <a:spcPts val="1000"/>
              </a:spcBef>
              <a:buFont typeface="Wingdings 3" charset="2"/>
              <a:buChar char=""/>
            </a:pPr>
            <a:r>
              <a:rPr lang="en-US" dirty="0"/>
              <a:t>Includes</a:t>
            </a:r>
            <a:r>
              <a:rPr kumimoji="0" lang="en-US" i="0" u="none" strike="noStrike" cap="none" spc="100" normalizeH="0" baseline="0" noProof="0" dirty="0">
                <a:ln>
                  <a:noFill/>
                </a:ln>
                <a:effectLst/>
                <a:uLnTx/>
                <a:uFillTx/>
              </a:rPr>
              <a:t> ECCV, IW&amp;SD, ACWWA in Arapahoe County and Douglas County ​</a:t>
            </a:r>
          </a:p>
          <a:p>
            <a:pPr marL="285750" indent="-285750">
              <a:spcBef>
                <a:spcPts val="1000"/>
              </a:spcBef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6F0BFA3-C44D-07F5-3BD1-28E5CBA4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84" y="2129098"/>
            <a:ext cx="11231631" cy="4445219"/>
          </a:xfrm>
          <a:prstGeom prst="rect">
            <a:avLst/>
          </a:prstGeom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6161" y="6182876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en-US" sz="900" b="0" i="0" u="none" strike="noStrike" cap="none" spc="10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cap="none" spc="10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485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SEMSWA MS4 Permits</a:t>
            </a:r>
          </a:p>
        </p:txBody>
      </p:sp>
      <p:sp>
        <p:nvSpPr>
          <p:cNvPr id="334" name="Text Placeholder 5">
            <a:extLst>
              <a:ext uri="{FF2B5EF4-FFF2-40B4-BE49-F238E27FC236}">
                <a16:creationId xmlns:a16="http://schemas.microsoft.com/office/drawing/2014/main" id="{56CE46B8-9F72-74E1-34BD-91DB41E2B52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38740" y="3096032"/>
            <a:ext cx="1807029" cy="1317539"/>
          </a:xfrm>
          <a:ln w="28575"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n-US" sz="1800" dirty="0">
                <a:solidFill>
                  <a:srgbClr val="002060"/>
                </a:solidFill>
              </a:rPr>
              <a:t>ARAPAHOE COUNTY MS4 PERMIT</a:t>
            </a:r>
          </a:p>
        </p:txBody>
      </p:sp>
      <p:sp>
        <p:nvSpPr>
          <p:cNvPr id="332" name="Text Placeholder 3">
            <a:extLst>
              <a:ext uri="{FF2B5EF4-FFF2-40B4-BE49-F238E27FC236}">
                <a16:creationId xmlns:a16="http://schemas.microsoft.com/office/drawing/2014/main" id="{3345B8BA-AFA8-4422-3DF3-70B127AA541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38741" y="1457639"/>
            <a:ext cx="1807029" cy="112123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Centennial Standard ms4 permit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5770" y="1457639"/>
            <a:ext cx="4885038" cy="1121230"/>
          </a:xfrm>
          <a:ln w="28575">
            <a:solidFill>
              <a:schemeClr val="accent5">
                <a:lumMod val="50000"/>
              </a:schemeClr>
            </a:solidFill>
          </a:ln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</a:rPr>
              <a:t>SEMSWA HOLDS THE MS4 PERMIT FOR THE CITY OF CENTENNIAL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1F484C5-3EB9-4664-93EB-E81179E953B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045769" y="3096032"/>
            <a:ext cx="4885038" cy="131753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SEMSWA assists Arapahoe County with the implementation of their MS4 permit programs through a Memorandum of Understanding (MOU) between the two parties</a:t>
            </a:r>
          </a:p>
        </p:txBody>
      </p:sp>
      <p:sp>
        <p:nvSpPr>
          <p:cNvPr id="336" name="Text Placeholder 7">
            <a:extLst>
              <a:ext uri="{FF2B5EF4-FFF2-40B4-BE49-F238E27FC236}">
                <a16:creationId xmlns:a16="http://schemas.microsoft.com/office/drawing/2014/main" id="{FE97CEC1-A4F4-D8D0-9E80-54A1F927A3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38740" y="4804108"/>
            <a:ext cx="1807029" cy="1317539"/>
          </a:xfrm>
          <a:ln w="28575"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n-US" sz="1800" dirty="0">
                <a:solidFill>
                  <a:srgbClr val="002060"/>
                </a:solidFill>
              </a:rPr>
              <a:t>NON-STANDARD MS4 PERMIT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36D4B3E-84DA-44C7-A6BE-5A3E2200511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045769" y="4804108"/>
            <a:ext cx="4885039" cy="1317539"/>
          </a:xfrm>
        </p:spPr>
        <p:txBody>
          <a:bodyPr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SEMSWA Holds one non-standard ms4 permit for </a:t>
            </a:r>
            <a:r>
              <a:rPr lang="en-US" sz="1600" dirty="0" err="1">
                <a:solidFill>
                  <a:srgbClr val="002060"/>
                </a:solidFill>
              </a:rPr>
              <a:t>Acwwa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eccv</a:t>
            </a:r>
            <a:r>
              <a:rPr lang="en-US" sz="1600" dirty="0">
                <a:solidFill>
                  <a:srgbClr val="002060"/>
                </a:solidFill>
              </a:rPr>
              <a:t>, and Inverness water &amp; Sanitation district</a:t>
            </a:r>
          </a:p>
        </p:txBody>
      </p:sp>
      <p:sp>
        <p:nvSpPr>
          <p:cNvPr id="324" name="Footer Placeholder 323">
            <a:extLst>
              <a:ext uri="{FF2B5EF4-FFF2-40B4-BE49-F238E27FC236}">
                <a16:creationId xmlns:a16="http://schemas.microsoft.com/office/drawing/2014/main" id="{F3416D3B-8D80-4408-8E8E-08E7B3A09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25D5095A-E521-390E-1D4C-54EF45278F26}"/>
              </a:ext>
            </a:extLst>
          </p:cNvPr>
          <p:cNvSpPr/>
          <p:nvPr/>
        </p:nvSpPr>
        <p:spPr>
          <a:xfrm>
            <a:off x="7096943" y="1088028"/>
            <a:ext cx="4681944" cy="4681944"/>
          </a:xfrm>
          <a:prstGeom prst="ellipse">
            <a:avLst/>
          </a:prstGeom>
          <a:solidFill>
            <a:prstClr val="white"/>
          </a:solid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water, outdoor, pond, swimming&#10;&#10;Description automatically generated">
            <a:extLst>
              <a:ext uri="{FF2B5EF4-FFF2-40B4-BE49-F238E27FC236}">
                <a16:creationId xmlns:a16="http://schemas.microsoft.com/office/drawing/2014/main" id="{6C56DA63-BF23-0C45-2E08-7E10319B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942" y="0"/>
            <a:ext cx="509505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0A907-CB96-A808-4B6F-22A1207784A3}"/>
              </a:ext>
            </a:extLst>
          </p:cNvPr>
          <p:cNvSpPr/>
          <p:nvPr/>
        </p:nvSpPr>
        <p:spPr>
          <a:xfrm>
            <a:off x="77492" y="2840126"/>
            <a:ext cx="6958739" cy="182745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49" y="1039330"/>
            <a:ext cx="5011466" cy="58118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Municipal Separate Storm Sewer System (MS4)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7CDB54A-CC88-4AEC-B6AF-04991FF22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498325"/>
              </p:ext>
            </p:extLst>
          </p:nvPr>
        </p:nvGraphicFramePr>
        <p:xfrm>
          <a:off x="5541696" y="365126"/>
          <a:ext cx="4497653" cy="5811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635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D4D6-1AF7-18F8-FA7D-F25CEF6B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5" y="223102"/>
            <a:ext cx="6508972" cy="13208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Facility Location: Arapahoe County’s Peoria Service Center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FB7A4-3F58-2E33-1C24-7EB42B606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89" y="1488613"/>
            <a:ext cx="7775574" cy="388077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Peoria Service Cente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r, also known as Arapahoe County’s “Road and Bridge Facility” is located off of Broncos Parkway near SEMSWA’s main office and houses SEMSWA’s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Vactor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Waste Facility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4743-99A8-6C33-C86B-7826B7BD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AAF3-DE73-4001-A081-45A67A1499C5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F32D0F0D-3D68-A944-DBE7-3B189AFC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829" y="324140"/>
            <a:ext cx="4114449" cy="63957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E60C957-D728-1601-B9DA-51D5B73FB74C}"/>
              </a:ext>
            </a:extLst>
          </p:cNvPr>
          <p:cNvSpPr/>
          <p:nvPr/>
        </p:nvSpPr>
        <p:spPr>
          <a:xfrm>
            <a:off x="9652000" y="6041362"/>
            <a:ext cx="600364" cy="4924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BB3DA5-7E10-1B57-1742-D0B20953729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096000" y="3644976"/>
            <a:ext cx="3639127" cy="2565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D3B85E5-E3A2-FA94-5C8C-A49C95504308}"/>
              </a:ext>
            </a:extLst>
          </p:cNvPr>
          <p:cNvSpPr txBox="1"/>
          <p:nvPr/>
        </p:nvSpPr>
        <p:spPr>
          <a:xfrm>
            <a:off x="5102744" y="2998645"/>
            <a:ext cx="19865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SEMSWA </a:t>
            </a:r>
            <a:r>
              <a:rPr lang="en-US" dirty="0" err="1"/>
              <a:t>Vactor</a:t>
            </a:r>
            <a:r>
              <a:rPr lang="en-US" dirty="0"/>
              <a:t> Waste Facility</a:t>
            </a:r>
          </a:p>
        </p:txBody>
      </p:sp>
      <p:pic>
        <p:nvPicPr>
          <p:cNvPr id="18" name="Picture 17" descr="A covered building with snow&#10;&#10;Description automatically generated">
            <a:extLst>
              <a:ext uri="{FF2B5EF4-FFF2-40B4-BE49-F238E27FC236}">
                <a16:creationId xmlns:a16="http://schemas.microsoft.com/office/drawing/2014/main" id="{56B101F3-532C-2115-0E00-D07FF892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2" y="2977820"/>
            <a:ext cx="4084722" cy="3063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D5C2E3-4E8A-024F-CAC9-918D0D58C50B}"/>
              </a:ext>
            </a:extLst>
          </p:cNvPr>
          <p:cNvCxnSpPr/>
          <p:nvPr/>
        </p:nvCxnSpPr>
        <p:spPr>
          <a:xfrm flipH="1">
            <a:off x="4493156" y="3644976"/>
            <a:ext cx="1427352" cy="979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6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856" y="302271"/>
            <a:ext cx="653253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SEMSWA Vac Truck Waste Facility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31" y="1762813"/>
            <a:ext cx="7590177" cy="48762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ACWWA- provided approval in 2019 of the Vac Truck Pumping Facility.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specific terms of approval include a maximum discharge to ACWWA’s sanitary sewer of 950 gallons per day (gpd) averaged over a one-month time period (based upon the purchased 5 tap equivalents (TE) sewer taps)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tx1"/>
                </a:solidFill>
              </a:rPr>
              <a:t>Pumping from the sand/oil separator is limited to a maximum of 40 gallons per minute.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SEMSWA is required to notify ACWWA Pretreatment staff of any changes in flow quality or quantity.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DD32C-6ED2-4981-359F-C667A272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5808" y="1204802"/>
            <a:ext cx="4144780" cy="5101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71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1AA09C-8E9F-6D6F-7E1E-DEB322CA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533" y="222830"/>
            <a:ext cx="3753044" cy="132080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002060"/>
                </a:solidFill>
              </a:rPr>
              <a:t>Facility Construction</a:t>
            </a:r>
          </a:p>
        </p:txBody>
      </p:sp>
      <p:pic>
        <p:nvPicPr>
          <p:cNvPr id="9" name="Picture 8" descr="A person digging a hole in the ground&#10;&#10;Description automatically generated">
            <a:extLst>
              <a:ext uri="{FF2B5EF4-FFF2-40B4-BE49-F238E27FC236}">
                <a16:creationId xmlns:a16="http://schemas.microsoft.com/office/drawing/2014/main" id="{EAB59AAB-04DF-A593-1E25-5212B67BA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6307"/>
          <a:stretch/>
        </p:blipFill>
        <p:spPr>
          <a:xfrm>
            <a:off x="6689047" y="1202399"/>
            <a:ext cx="4936585" cy="2601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3F7A74-64A4-E0C4-45FD-CD926BE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82" y="1979827"/>
            <a:ext cx="5622718" cy="465534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Constructed in January of 2018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Took about 3 weeks to build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Facility is located at lower elevation than sanitary sewer, so we must pump out the water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 descr="A white concrete cylinder on dirt&#10;&#10;Description automatically generated with medium confidence">
            <a:extLst>
              <a:ext uri="{FF2B5EF4-FFF2-40B4-BE49-F238E27FC236}">
                <a16:creationId xmlns:a16="http://schemas.microsoft.com/office/drawing/2014/main" id="{94E7104B-43E9-0A2E-758A-AA363EDB5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5" r="2" b="2"/>
          <a:stretch/>
        </p:blipFill>
        <p:spPr>
          <a:xfrm>
            <a:off x="6689047" y="4032829"/>
            <a:ext cx="4937712" cy="260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284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5350</TotalTime>
  <Words>896</Words>
  <Application>Microsoft Office PowerPoint</Application>
  <PresentationFormat>Widescreen</PresentationFormat>
  <Paragraphs>101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Facet</vt:lpstr>
      <vt:lpstr>SEMSWA Vactor waste  Facility overview</vt:lpstr>
      <vt:lpstr>SEMSWA Vactor Waste Facility</vt:lpstr>
      <vt:lpstr>SEMSWA Vac Truck Operations</vt:lpstr>
      <vt:lpstr>SEMSWA’s service area</vt:lpstr>
      <vt:lpstr>SEMSWA MS4 Permits</vt:lpstr>
      <vt:lpstr>Municipal Separate Storm Sewer System (MS4)</vt:lpstr>
      <vt:lpstr>Facility Location: Arapahoe County’s Peoria Service Center </vt:lpstr>
      <vt:lpstr>SEMSWA Vac Truck Waste Facility</vt:lpstr>
      <vt:lpstr>Facility Construction</vt:lpstr>
      <vt:lpstr>SEMSWA Vac Truck Waste Facility</vt:lpstr>
      <vt:lpstr>SEMSWA Vac Truck Waste Facility</vt:lpstr>
      <vt:lpstr>SEMSWA Vac Truck Waste Facility</vt:lpstr>
      <vt:lpstr>SEMSWA Vac Truck Waste Facility</vt:lpstr>
      <vt:lpstr>SEMSWA Vac Truck Waste Facility</vt:lpstr>
      <vt:lpstr>SEMSWA Vac Truck Waste Facility</vt:lpstr>
      <vt:lpstr>SEMSWA Vac Truck Waste Facility</vt:lpstr>
      <vt:lpstr>PowerPoint Presentation</vt:lpstr>
      <vt:lpstr>SEMSWA Vac Truck Waste Facility: Maintenance </vt:lpstr>
      <vt:lpstr>Runoff Control Plan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James Linden</dc:creator>
  <cp:lastModifiedBy>James Linden</cp:lastModifiedBy>
  <cp:revision>73</cp:revision>
  <dcterms:created xsi:type="dcterms:W3CDTF">2023-01-20T05:07:03Z</dcterms:created>
  <dcterms:modified xsi:type="dcterms:W3CDTF">2024-01-11T20:48:39Z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